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3"/>
  </p:notesMasterIdLst>
  <p:sldIdLst>
    <p:sldId id="329" r:id="rId4"/>
    <p:sldId id="332" r:id="rId5"/>
    <p:sldId id="331" r:id="rId6"/>
    <p:sldId id="356" r:id="rId7"/>
    <p:sldId id="727" r:id="rId8"/>
    <p:sldId id="728" r:id="rId9"/>
    <p:sldId id="729" r:id="rId10"/>
    <p:sldId id="736" r:id="rId11"/>
    <p:sldId id="730" r:id="rId12"/>
    <p:sldId id="731" r:id="rId13"/>
    <p:sldId id="732" r:id="rId14"/>
    <p:sldId id="733" r:id="rId15"/>
    <p:sldId id="734" r:id="rId16"/>
    <p:sldId id="735" r:id="rId17"/>
    <p:sldId id="737" r:id="rId18"/>
    <p:sldId id="743" r:id="rId19"/>
    <p:sldId id="747" r:id="rId20"/>
    <p:sldId id="744" r:id="rId21"/>
    <p:sldId id="745" r:id="rId22"/>
    <p:sldId id="746" r:id="rId23"/>
    <p:sldId id="748" r:id="rId24"/>
    <p:sldId id="749" r:id="rId25"/>
    <p:sldId id="750" r:id="rId26"/>
    <p:sldId id="751" r:id="rId27"/>
    <p:sldId id="752" r:id="rId28"/>
    <p:sldId id="753" r:id="rId29"/>
    <p:sldId id="754" r:id="rId30"/>
    <p:sldId id="755" r:id="rId31"/>
    <p:sldId id="759" r:id="rId32"/>
  </p:sldIdLst>
  <p:sldSz cx="12192000" cy="6858000"/>
  <p:notesSz cx="6858000" cy="9144000"/>
  <p:custDataLst>
    <p:tags r:id="rId3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16" userDrawn="1">
          <p15:clr>
            <a:srgbClr val="A4A3A4"/>
          </p15:clr>
        </p15:guide>
        <p15:guide id="2" pos="3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68A"/>
    <a:srgbClr val="B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50" d="100"/>
          <a:sy n="50" d="100"/>
        </p:scale>
        <p:origin x="632" y="92"/>
      </p:cViewPr>
      <p:guideLst>
        <p:guide orient="horz" pos="2216"/>
        <p:guide pos="38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4.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1587" y="0"/>
            <a:ext cx="12192000" cy="6858000"/>
          </a:xfrm>
          <a:prstGeom prst="rect">
            <a:avLst/>
          </a:prstGeom>
          <a:noFill/>
          <a:ln w="9525">
            <a:noFill/>
          </a:ln>
        </p:spPr>
      </p:pic>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jpe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pic>
        <p:nvPicPr>
          <p:cNvPr id="2050" name="图片 6"/>
          <p:cNvPicPr>
            <a:picLocks noChangeAspect="1"/>
          </p:cNvPicPr>
          <p:nvPr userDrawn="1"/>
        </p:nvPicPr>
        <p:blipFill>
          <a:blip r:embed="rId2"/>
          <a:srcRect l="48514" t="47011" b="-2"/>
          <a:stretch>
            <a:fillRect/>
          </a:stretch>
        </p:blipFill>
        <p:spPr>
          <a:xfrm>
            <a:off x="-26987"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Lst>
  <p:transition spd="slow" advTm="3000">
    <p:random/>
  </p:transition>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png"/><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2"/>
          <p:cNvGrpSpPr/>
          <p:nvPr/>
        </p:nvGrpSpPr>
        <p:grpSpPr>
          <a:xfrm>
            <a:off x="4097338" y="4797425"/>
            <a:ext cx="3798887" cy="887413"/>
            <a:chOff x="4996875" y="3675432"/>
            <a:chExt cx="2198252" cy="459640"/>
          </a:xfrm>
        </p:grpSpPr>
        <p:sp>
          <p:nvSpPr>
            <p:cNvPr id="4" name="矩形: 圆角 34"/>
            <p:cNvSpPr/>
            <p:nvPr/>
          </p:nvSpPr>
          <p:spPr>
            <a:xfrm>
              <a:off x="5242560" y="3675432"/>
              <a:ext cx="1706882" cy="459640"/>
            </a:xfrm>
            <a:prstGeom prst="roundRect">
              <a:avLst>
                <a:gd name="adj" fmla="val 50000"/>
              </a:avLst>
            </a:prstGeom>
            <a:gradFill flip="none" rotWithShape="1">
              <a:gsLst>
                <a:gs pos="0">
                  <a:srgbClr val="33FFFC"/>
                </a:gs>
                <a:gs pos="70000">
                  <a:srgbClr val="33FFFC">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思源宋体 CN" pitchFamily="18" charset="-122"/>
                <a:ea typeface="思源宋体 CN" pitchFamily="18" charset="-122"/>
                <a:cs typeface="+mn-cs"/>
                <a:sym typeface="思源宋体 CN" pitchFamily="18" charset="-122"/>
              </a:endParaRPr>
            </a:p>
          </p:txBody>
        </p:sp>
        <p:sp>
          <p:nvSpPr>
            <p:cNvPr id="7176" name="文本框 4"/>
            <p:cNvSpPr txBox="1"/>
            <p:nvPr/>
          </p:nvSpPr>
          <p:spPr>
            <a:xfrm>
              <a:off x="4996875" y="3675432"/>
              <a:ext cx="2198252" cy="270357"/>
            </a:xfrm>
            <a:prstGeom prst="rect">
              <a:avLst/>
            </a:prstGeom>
            <a:noFill/>
            <a:ln w="9525">
              <a:noFill/>
            </a:ln>
          </p:spPr>
          <p:txBody>
            <a:bodyPr>
              <a:spAutoFit/>
            </a:bodyPr>
            <a:p>
              <a:pPr algn="ctr" eaLnBrk="1" hangingPunct="1">
                <a:buNone/>
              </a:pPr>
              <a:r>
                <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rPr>
                <a:t>主讲人：</a:t>
              </a:r>
              <a:endPar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endParaRPr>
            </a:p>
          </p:txBody>
        </p:sp>
      </p:grpSp>
      <p:sp>
        <p:nvSpPr>
          <p:cNvPr id="7" name="文本框 6"/>
          <p:cNvSpPr txBox="1"/>
          <p:nvPr/>
        </p:nvSpPr>
        <p:spPr>
          <a:xfrm>
            <a:off x="-336375" y="1772816"/>
            <a:ext cx="12864751" cy="1198880"/>
          </a:xfrm>
          <a:prstGeom prst="rect">
            <a:avLst/>
          </a:prstGeom>
          <a:noFill/>
        </p:spPr>
        <p:txBody>
          <a:bodyPr wrap="square" rtlCol="0">
            <a:spAutoFit/>
          </a:bodyPr>
          <a:lstStyle/>
          <a:p>
            <a:pPr marR="0" algn="ctr" defTabSz="914400" eaLnBrk="1" hangingPunct="1">
              <a:buClrTx/>
              <a:buSzTx/>
              <a:buFontTx/>
              <a:buNone/>
              <a:defRPr/>
            </a:pPr>
            <a:r>
              <a:rPr kumimoji="0" lang="en-US" altLang="zh-CN"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BI</a:t>
            </a:r>
            <a:r>
              <a:rPr kumimoji="0" lang="en-US" altLang="zh-CN" sz="7200" b="1" kern="1200" cap="none" spc="0" normalizeH="0" baseline="0" noProof="0" dirty="0">
                <a:solidFill>
                  <a:srgbClr val="F1D68A"/>
                </a:solidFill>
                <a:latin typeface="微软雅黑" panose="020B0503020204020204" pitchFamily="34" charset="-122"/>
                <a:ea typeface="微软雅黑" panose="020B0503020204020204" pitchFamily="34" charset="-122"/>
                <a:cs typeface="+mn-cs"/>
                <a:sym typeface="思源宋体 CN" pitchFamily="18" charset="-122"/>
              </a:rPr>
              <a:t>M</a:t>
            </a:r>
            <a:r>
              <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技术应用基础教程</a:t>
            </a:r>
            <a:endPar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endParaRPr>
          </a:p>
        </p:txBody>
      </p:sp>
      <p:sp>
        <p:nvSpPr>
          <p:cNvPr id="8" name="文本框 7"/>
          <p:cNvSpPr txBox="1"/>
          <p:nvPr/>
        </p:nvSpPr>
        <p:spPr>
          <a:xfrm>
            <a:off x="1091859" y="3248689"/>
            <a:ext cx="10008282" cy="706755"/>
          </a:xfrm>
          <a:prstGeom prst="rect">
            <a:avLst/>
          </a:prstGeom>
          <a:gradFill flip="none" rotWithShape="1">
            <a:gsLst>
              <a:gs pos="0">
                <a:srgbClr val="2A69DD">
                  <a:alpha val="0"/>
                </a:srgbClr>
              </a:gs>
              <a:gs pos="100000">
                <a:srgbClr val="95B4EE">
                  <a:alpha val="0"/>
                </a:srgbClr>
              </a:gs>
              <a:gs pos="57000">
                <a:schemeClr val="bg1"/>
              </a:gs>
            </a:gsLst>
            <a:lin ang="0" scaled="1"/>
            <a:tileRect/>
          </a:gradFill>
        </p:spPr>
        <p:txBody>
          <a:bodyPr wrap="square" rtlCol="0">
            <a:spAutoFit/>
          </a:bodyPr>
          <a:lstStyle>
            <a:defPPr>
              <a:defRPr lang="zh-CN"/>
            </a:defPPr>
            <a:lvl1pPr algn="ctr">
              <a:defRPr sz="8800">
                <a:ln w="25400">
                  <a:gradFill>
                    <a:gsLst>
                      <a:gs pos="0">
                        <a:schemeClr val="accent1">
                          <a:lumMod val="5000"/>
                          <a:lumOff val="95000"/>
                        </a:schemeClr>
                      </a:gs>
                      <a:gs pos="100000">
                        <a:srgbClr val="00B0F0"/>
                      </a:gs>
                    </a:gsLst>
                    <a:lin ang="5400000" scaled="1"/>
                  </a:gradFill>
                </a:ln>
                <a:gradFill>
                  <a:gsLst>
                    <a:gs pos="88000">
                      <a:srgbClr val="003B68"/>
                    </a:gs>
                    <a:gs pos="27000">
                      <a:srgbClr val="00B0F0"/>
                    </a:gs>
                  </a:gsLst>
                  <a:lin ang="5400000" scaled="1"/>
                </a:gradFill>
                <a:effectLst>
                  <a:outerShdw blurRad="38100" dist="25400" dir="5400000" algn="t" rotWithShape="0">
                    <a:prstClr val="black">
                      <a:alpha val="50000"/>
                    </a:prstClr>
                  </a:outerShdw>
                </a:effectLst>
                <a:latin typeface="方正正大黑_GBK" panose="02000000000000000000" pitchFamily="2" charset="-122"/>
                <a:ea typeface="方正正大黑_GBK" panose="02000000000000000000"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模块</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13 </a:t>
            </a: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族</a:t>
            </a:r>
            <a:endPar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系统自带的Chinese文件夹中包含有公制常规模型、家具、栏杆、轮廓等。用户可以根据需要选择所需的样板文件，比如要创建一个常规模型，就可以选择“公制常规模型”，单击“打开”进入族编辑页面，其操作界面如图13-3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descr="2023-10-15 17 12 57"/>
          <p:cNvPicPr>
            <a:picLocks noChangeAspect="1"/>
          </p:cNvPicPr>
          <p:nvPr/>
        </p:nvPicPr>
        <p:blipFill>
          <a:blip r:embed="rId1"/>
          <a:stretch>
            <a:fillRect/>
          </a:stretch>
        </p:blipFill>
        <p:spPr>
          <a:xfrm>
            <a:off x="3565525" y="3357245"/>
            <a:ext cx="4872355" cy="3045460"/>
          </a:xfrm>
          <a:prstGeom prst="rect">
            <a:avLst/>
          </a:prstGeom>
        </p:spPr>
      </p:pic>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1.拉伸</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拉伸命令可以通过拉伸二维形状或轮廓来创建三维模型，可以生成实心形体也可以生成空心形体。在公制平面上绘制形状的二维轮廓，然后在与平面垂直的方向上进行拉伸，或输入拉伸长度即可创建三维形体。图13-4和13-5所示分别为应用实心拉伸生成的三维实体和用空心拉伸生成的杯形基础。</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3" name="图片 843" descr="2022-10-08 21 39 25"/>
          <p:cNvPicPr>
            <a:picLocks noChangeAspect="1"/>
          </p:cNvPicPr>
          <p:nvPr/>
        </p:nvPicPr>
        <p:blipFill>
          <a:blip r:embed="rId1"/>
          <a:stretch>
            <a:fillRect/>
          </a:stretch>
        </p:blipFill>
        <p:spPr>
          <a:xfrm>
            <a:off x="2780983" y="4752023"/>
            <a:ext cx="1800225" cy="1209675"/>
          </a:xfrm>
          <a:prstGeom prst="rect">
            <a:avLst/>
          </a:prstGeom>
        </p:spPr>
      </p:pic>
      <p:pic>
        <p:nvPicPr>
          <p:cNvPr id="844" name="图片 844" descr="2022-10-08 21 44 40"/>
          <p:cNvPicPr>
            <a:picLocks noChangeAspect="1"/>
          </p:cNvPicPr>
          <p:nvPr/>
        </p:nvPicPr>
        <p:blipFill>
          <a:blip r:embed="rId2"/>
          <a:stretch>
            <a:fillRect/>
          </a:stretch>
        </p:blipFill>
        <p:spPr>
          <a:xfrm>
            <a:off x="5701983" y="4752340"/>
            <a:ext cx="1800225" cy="1336040"/>
          </a:xfrm>
          <a:prstGeom prst="rect">
            <a:avLst/>
          </a:prstGeom>
        </p:spPr>
      </p:pic>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2.融合</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融合可以用于创建实心三维形状，该形状将沿其长度发生变化，从起始形状融合到最终形状。该工具可以融合2个轮廓。例如，如果绘制一个六边形并在其上方绘制一个圆形，则将创建一个实心三维形状，将这两个草图融合在一起。如图13-6所示，是通过融合工具生成的下底六边形上底圆形的三维实体。</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5" name="图片 845" descr="2022-10-09 19 27 20"/>
          <p:cNvPicPr>
            <a:picLocks noChangeAspect="1"/>
          </p:cNvPicPr>
          <p:nvPr/>
        </p:nvPicPr>
        <p:blipFill>
          <a:blip r:embed="rId1"/>
          <a:stretch>
            <a:fillRect/>
          </a:stretch>
        </p:blipFill>
        <p:spPr>
          <a:xfrm>
            <a:off x="4543743" y="4441825"/>
            <a:ext cx="1800225" cy="1752600"/>
          </a:xfrm>
          <a:prstGeom prst="rect">
            <a:avLst/>
          </a:prstGeom>
        </p:spPr>
      </p:pic>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3.旋转</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可以通过绕轴放样二维轮廓创建三维形状。旋转需要定义轴线和边界线，轴线用作几何图形的旋转轴，边界线用来定义旋转轮廓或周长，是一个团合的环。如图13-7所示，是通过旋转工具生成的圆弧形屋顶。</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6" name="图片 846" descr="2022-10-09 19 36 21"/>
          <p:cNvPicPr>
            <a:picLocks noChangeAspect="1"/>
          </p:cNvPicPr>
          <p:nvPr/>
        </p:nvPicPr>
        <p:blipFill>
          <a:blip r:embed="rId1"/>
          <a:stretch>
            <a:fillRect/>
          </a:stretch>
        </p:blipFill>
        <p:spPr>
          <a:xfrm>
            <a:off x="4203065" y="4058285"/>
            <a:ext cx="3011170" cy="2033270"/>
          </a:xfrm>
          <a:prstGeom prst="rect">
            <a:avLst/>
          </a:prstGeom>
        </p:spPr>
      </p:pic>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4.放样</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通过沿路径放样二维轮廓，创建三维形状。放样一般需要定义路径和轮廓。路径可以是团合路径也可以是开放路径，可以是直线的也可以是曲线的，或者是三者组合，可以不必是平面的。放样可以绘制墙饰条、栏杆、管道、散水、台阶等。如图13-8所示，是用放样工具绘制的台阶。</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7" name="图片 847" descr="2022-10-09 19 46 49"/>
          <p:cNvPicPr>
            <a:picLocks noChangeAspect="1"/>
          </p:cNvPicPr>
          <p:nvPr/>
        </p:nvPicPr>
        <p:blipFill>
          <a:blip r:embed="rId1"/>
          <a:stretch>
            <a:fillRect/>
          </a:stretch>
        </p:blipFill>
        <p:spPr>
          <a:xfrm>
            <a:off x="4450715" y="4588510"/>
            <a:ext cx="2160270" cy="1419860"/>
          </a:xfrm>
          <a:prstGeom prst="rect">
            <a:avLst/>
          </a:prstGeom>
        </p:spPr>
      </p:pic>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5.放样融合</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放样融合用于创建一个融合，以便沿着定义的路径进行放样，放样融合的形状由起始形状、最终形状和指定的二维路径确定。路径可以是闭合的也可以是开放的，但不能有多条路径，放样融合的两个轮廓分别位于路径的两个端点，轮廓应该是闭合的。如图13-9所示，是用放样融合工具绘制的挂钩状三维形体</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8" name="图片 848" descr="2022-10-09 20 02 33"/>
          <p:cNvPicPr>
            <a:picLocks noChangeAspect="1"/>
          </p:cNvPicPr>
          <p:nvPr/>
        </p:nvPicPr>
        <p:blipFill>
          <a:blip r:embed="rId1"/>
          <a:stretch>
            <a:fillRect/>
          </a:stretch>
        </p:blipFill>
        <p:spPr>
          <a:xfrm>
            <a:off x="4402455" y="4744085"/>
            <a:ext cx="2160270" cy="1518920"/>
          </a:xfrm>
          <a:prstGeom prst="rect">
            <a:avLst/>
          </a:prstGeom>
        </p:spPr>
      </p:pic>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13.2 </a:t>
            </a:r>
            <a:r>
              <a:rPr lang="zh-CN" altLang="en-US" sz="3600" b="1" dirty="0">
                <a:solidFill>
                  <a:srgbClr val="BCFFFF"/>
                </a:solidFill>
                <a:ea typeface="微软雅黑" panose="020B0503020204020204" pitchFamily="34" charset="-122"/>
                <a:sym typeface="+mn-ea"/>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6.空心形状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空心形状命令包括空心拉伸、空心融合、空心旋转、空心放样、空心放样融合五个命令，其操作方法与实心形状操作方法一致。多用于实心形状的局部剪切，实心与空心命令结合使用可以创建复杂的三维形体。如图13-10所示，是用实心拉伸与空心拉伸命令结合使用生成的多孔砖形体。</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9" name="图片 849" descr="2022-10-09 20 14 21"/>
          <p:cNvPicPr>
            <a:picLocks noChangeAspect="1"/>
          </p:cNvPicPr>
          <p:nvPr/>
        </p:nvPicPr>
        <p:blipFill>
          <a:blip r:embed="rId1"/>
          <a:srcRect l="6577" t="2317" r="16926" b="982"/>
          <a:stretch>
            <a:fillRect/>
          </a:stretch>
        </p:blipFill>
        <p:spPr>
          <a:xfrm>
            <a:off x="4193540" y="4610735"/>
            <a:ext cx="2413000" cy="2052955"/>
          </a:xfrm>
          <a:prstGeom prst="rect">
            <a:avLst/>
          </a:prstGeom>
        </p:spPr>
      </p:pic>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4030980"/>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13.1 </a:t>
            </a:r>
            <a:r>
              <a:rPr lang="zh-CN" sz="3200" b="1" dirty="0">
                <a:solidFill>
                  <a:schemeClr val="bg1"/>
                </a:solidFill>
                <a:latin typeface="微软雅黑" panose="020B0503020204020204" pitchFamily="34" charset="-122"/>
                <a:ea typeface="微软雅黑" panose="020B0503020204020204" pitchFamily="34" charset="-122"/>
              </a:rPr>
              <a:t>族基本知识</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13.2 </a:t>
            </a:r>
            <a:r>
              <a:rPr lang="zh-CN" altLang="en-US" sz="3200" b="1" dirty="0">
                <a:solidFill>
                  <a:schemeClr val="bg1"/>
                </a:solidFill>
                <a:latin typeface="微软雅黑" panose="020B0503020204020204" pitchFamily="34" charset="-122"/>
                <a:ea typeface="微软雅黑" panose="020B0503020204020204" pitchFamily="34" charset="-122"/>
              </a:rPr>
              <a:t>族创建命令</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13.3 </a:t>
            </a:r>
            <a:r>
              <a:rPr lang="zh-CN" altLang="en-US" sz="3200" b="1" dirty="0">
                <a:solidFill>
                  <a:srgbClr val="FFFF00"/>
                </a:solidFill>
                <a:latin typeface="微软雅黑" panose="020B0503020204020204" pitchFamily="34" charset="-122"/>
                <a:ea typeface="微软雅黑" panose="020B0503020204020204" pitchFamily="34" charset="-122"/>
              </a:rPr>
              <a:t>族创建案例</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13</a:t>
            </a:r>
            <a:r>
              <a:rPr lang="en-US" altLang="zh-CN" sz="3600" b="1" dirty="0">
                <a:solidFill>
                  <a:srgbClr val="BCFFFF"/>
                </a:solidFill>
                <a:latin typeface="Arial" panose="020B0604020202020204" pitchFamily="34" charset="0"/>
                <a:ea typeface="微软雅黑" panose="020B0503020204020204" pitchFamily="34" charset="-122"/>
              </a:rPr>
              <a:t>-</a:t>
            </a:r>
            <a:r>
              <a:rPr lang="zh-CN"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百叶窗创建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下面以自建别墅阁楼层百叶窗为例讲解百叶窗的创建操作过程。窗洞口净尺寸为900mm*900mm；窗叶片厚4mm，长60mm，间距为50mm。具体尺寸如下图13-30所示，材质为“铝”。三维视图如图13-31所示。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69" name="图片 869" descr="2022-10-13 10 16 12"/>
          <p:cNvPicPr>
            <a:picLocks noChangeAspect="1"/>
          </p:cNvPicPr>
          <p:nvPr/>
        </p:nvPicPr>
        <p:blipFill>
          <a:blip r:embed="rId1"/>
          <a:stretch>
            <a:fillRect/>
          </a:stretch>
        </p:blipFill>
        <p:spPr>
          <a:xfrm>
            <a:off x="3638550" y="3754755"/>
            <a:ext cx="3959860" cy="2874010"/>
          </a:xfrm>
          <a:prstGeom prst="rect">
            <a:avLst/>
          </a:prstGeom>
        </p:spPr>
      </p:pic>
      <p:pic>
        <p:nvPicPr>
          <p:cNvPr id="870" name="图片 870" descr="2022-10-13 10 10 36"/>
          <p:cNvPicPr>
            <a:picLocks noChangeAspect="1"/>
          </p:cNvPicPr>
          <p:nvPr/>
        </p:nvPicPr>
        <p:blipFill>
          <a:blip r:embed="rId2"/>
          <a:stretch>
            <a:fillRect/>
          </a:stretch>
        </p:blipFill>
        <p:spPr>
          <a:xfrm>
            <a:off x="8808403" y="4023995"/>
            <a:ext cx="1800225" cy="2335530"/>
          </a:xfrm>
          <a:prstGeom prst="rect">
            <a:avLst/>
          </a:prstGeom>
        </p:spPr>
      </p:pic>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（1）新建窗族。在打开的Revit文件中选择应用程序下的“文件”，找到“新建—族”，在弹出的“新建—族样板文件”对话框中选择“公制窗”，如图13-32所示。单击“打开”进入族创建视图。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1" name="图片 871" descr="2022-10-13 10 23 03"/>
          <p:cNvPicPr>
            <a:picLocks noChangeAspect="1"/>
          </p:cNvPicPr>
          <p:nvPr/>
        </p:nvPicPr>
        <p:blipFill>
          <a:blip r:embed="rId1"/>
          <a:stretch>
            <a:fillRect/>
          </a:stretch>
        </p:blipFill>
        <p:spPr>
          <a:xfrm>
            <a:off x="3012440" y="3210560"/>
            <a:ext cx="6026785" cy="3416935"/>
          </a:xfrm>
          <a:prstGeom prst="rect">
            <a:avLst/>
          </a:prstGeom>
        </p:spPr>
      </p:pic>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13 </a:t>
            </a:r>
            <a:r>
              <a:rPr lang="zh-CN" altLang="en-US" sz="3600" b="1" dirty="0">
                <a:solidFill>
                  <a:srgbClr val="BCFFFF"/>
                </a:solidFill>
                <a:latin typeface="Arial" panose="020B0604020202020204" pitchFamily="34" charset="0"/>
                <a:ea typeface="微软雅黑" panose="020B0503020204020204" pitchFamily="34" charset="-122"/>
              </a:rPr>
              <a:t> 族</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20" name="文本框 19"/>
          <p:cNvSpPr txBox="1"/>
          <p:nvPr/>
        </p:nvSpPr>
        <p:spPr>
          <a:xfrm>
            <a:off x="5048250" y="1292225"/>
            <a:ext cx="2095500" cy="825500"/>
          </a:xfrm>
          <a:prstGeom prst="rect">
            <a:avLst/>
          </a:prstGeom>
          <a:noFill/>
          <a:ln w="9525">
            <a:noFill/>
          </a:ln>
        </p:spPr>
        <p:txBody>
          <a:bodyPr>
            <a:spAutoFit/>
          </a:bodyPr>
          <a:p>
            <a:pPr algn="dist" eaLnBrk="1" hangingPunct="1">
              <a:lnSpc>
                <a:spcPct val="150000"/>
              </a:lnSpc>
            </a:pPr>
            <a:r>
              <a:rPr lang="zh-CN" altLang="en-US" sz="3600" b="1" dirty="0">
                <a:solidFill>
                  <a:srgbClr val="F1D68A"/>
                </a:solidFill>
                <a:latin typeface="微软雅黑" panose="020B0503020204020204" pitchFamily="34" charset="-122"/>
                <a:ea typeface="微软雅黑" panose="020B0503020204020204" pitchFamily="34" charset="-122"/>
              </a:rPr>
              <a:t>学习目标</a:t>
            </a:r>
            <a:endParaRPr lang="en-US" altLang="zh-CN" sz="3600" b="1" dirty="0">
              <a:solidFill>
                <a:srgbClr val="F1D68A"/>
              </a:solidFill>
              <a:latin typeface="微软雅黑" panose="020B0503020204020204" pitchFamily="34" charset="-122"/>
              <a:ea typeface="微软雅黑" panose="020B0503020204020204" pitchFamily="34" charset="-122"/>
            </a:endParaRPr>
          </a:p>
        </p:txBody>
      </p:sp>
      <p:sp>
        <p:nvSpPr>
          <p:cNvPr id="9224" name="文本框 19"/>
          <p:cNvSpPr txBox="1"/>
          <p:nvPr/>
        </p:nvSpPr>
        <p:spPr>
          <a:xfrm>
            <a:off x="1446530" y="2992755"/>
            <a:ext cx="9124315" cy="2030095"/>
          </a:xfrm>
          <a:prstGeom prst="rect">
            <a:avLst/>
          </a:prstGeom>
          <a:noFill/>
          <a:ln w="9525">
            <a:noFill/>
          </a:ln>
        </p:spPr>
        <p:txBody>
          <a:bodyPr wrap="square">
            <a:spAutoFit/>
          </a:bodyPr>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（1）掌握族的类型与族的创建命令。</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（2）会进行常见族的创建。</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（3）具备基本的信息化技术应用能力和严谨的工作态度。</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（2）设置窗洞尺寸。在打开的公制窗族参照标高视图中，单击“宽度=1000”修改窗洞宽度为“900”，如图13-33所示；切换到立面视图“外部”，修改“高度=1500”为“900”，如图13-34所示。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2" name="图片 872" descr="2022-10-13 10 28 56"/>
          <p:cNvPicPr>
            <a:picLocks noChangeAspect="1"/>
          </p:cNvPicPr>
          <p:nvPr/>
        </p:nvPicPr>
        <p:blipFill>
          <a:blip r:embed="rId1"/>
          <a:stretch>
            <a:fillRect/>
          </a:stretch>
        </p:blipFill>
        <p:spPr>
          <a:xfrm>
            <a:off x="1112203" y="3365500"/>
            <a:ext cx="3599815" cy="2269490"/>
          </a:xfrm>
          <a:prstGeom prst="rect">
            <a:avLst/>
          </a:prstGeom>
        </p:spPr>
      </p:pic>
      <p:pic>
        <p:nvPicPr>
          <p:cNvPr id="873" name="图片 873" descr="2022-10-13 10 29 54"/>
          <p:cNvPicPr>
            <a:picLocks noChangeAspect="1"/>
          </p:cNvPicPr>
          <p:nvPr/>
        </p:nvPicPr>
        <p:blipFill>
          <a:blip r:embed="rId2"/>
          <a:stretch>
            <a:fillRect/>
          </a:stretch>
        </p:blipFill>
        <p:spPr>
          <a:xfrm>
            <a:off x="6219825" y="3171190"/>
            <a:ext cx="3959860" cy="2658110"/>
          </a:xfrm>
          <a:prstGeom prst="rect">
            <a:avLst/>
          </a:prstGeom>
        </p:spPr>
      </p:pic>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（3）创建放样绘制窗框。在“创建”选项卡下单击“放样”，激活“修改|放样”选项卡。在“修改|放样”选项卡下“放样”面板中选择“绘制路径”命令，如图13-35所示；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4" name="图片 874" descr="2022-10-13 10 34 40"/>
          <p:cNvPicPr>
            <a:picLocks noChangeAspect="1"/>
          </p:cNvPicPr>
          <p:nvPr/>
        </p:nvPicPr>
        <p:blipFill>
          <a:blip r:embed="rId1"/>
          <a:stretch>
            <a:fillRect/>
          </a:stretch>
        </p:blipFill>
        <p:spPr>
          <a:xfrm>
            <a:off x="636905" y="3977640"/>
            <a:ext cx="10022840" cy="1395095"/>
          </a:xfrm>
          <a:prstGeom prst="rect">
            <a:avLst/>
          </a:prstGeom>
        </p:spPr>
      </p:pic>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在激活的“修改|放样&gt;绘制路径”选项卡上选择“直线”，沿窗洞口边绘制路径，如图13-36所示。绘制完成后单击“模式”面板上“完成编辑模式”对勾按钮，返回“修改|放样”选项卡。</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5" name="图片 875" descr="2022-10-13 10 38 54"/>
          <p:cNvPicPr>
            <a:picLocks noChangeAspect="1"/>
          </p:cNvPicPr>
          <p:nvPr/>
        </p:nvPicPr>
        <p:blipFill>
          <a:blip r:embed="rId1"/>
          <a:stretch>
            <a:fillRect/>
          </a:stretch>
        </p:blipFill>
        <p:spPr>
          <a:xfrm>
            <a:off x="5015865" y="3139758"/>
            <a:ext cx="2160270" cy="2740025"/>
          </a:xfrm>
          <a:prstGeom prst="rect">
            <a:avLst/>
          </a:prstGeom>
        </p:spPr>
      </p:pic>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修改|放样”选项卡下“放样”面板中选择“编辑轮廓”命令，在弹出的“转到视图”对话框中选择“立面：左“；进入左视图，如图13-37所示。在打开的“修改|放样&gt;编辑轮廓”选项卡上选择”直线绘制百叶窗外轮廓断面，如图13-38所示。绘制完成后单击“模式”面板上“完成编辑模式”对勾按钮。</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6" name="图片 876" descr="2022-10-13 10 42 40"/>
          <p:cNvPicPr>
            <a:picLocks noChangeAspect="1"/>
          </p:cNvPicPr>
          <p:nvPr/>
        </p:nvPicPr>
        <p:blipFill>
          <a:blip r:embed="rId1"/>
          <a:stretch>
            <a:fillRect/>
          </a:stretch>
        </p:blipFill>
        <p:spPr>
          <a:xfrm>
            <a:off x="2347595" y="3721735"/>
            <a:ext cx="2160270" cy="2881630"/>
          </a:xfrm>
          <a:prstGeom prst="rect">
            <a:avLst/>
          </a:prstGeom>
        </p:spPr>
      </p:pic>
      <p:pic>
        <p:nvPicPr>
          <p:cNvPr id="877" name="图片 877" descr="2022-10-13 10 47 15"/>
          <p:cNvPicPr>
            <a:picLocks noChangeAspect="1"/>
          </p:cNvPicPr>
          <p:nvPr/>
        </p:nvPicPr>
        <p:blipFill>
          <a:blip r:embed="rId2"/>
          <a:stretch>
            <a:fillRect/>
          </a:stretch>
        </p:blipFill>
        <p:spPr>
          <a:xfrm>
            <a:off x="5183505" y="4044315"/>
            <a:ext cx="2830830" cy="2012315"/>
          </a:xfrm>
          <a:prstGeom prst="rect">
            <a:avLst/>
          </a:prstGeom>
        </p:spPr>
      </p:pic>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13180"/>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（5）继续单击“模式”面板上“完成编辑模式”对勾按钮，将生成百叶窗窗框，切换到三维视图，如图13-39所示。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8" name="图片 878" descr="2022-10-13 10 51 09"/>
          <p:cNvPicPr>
            <a:picLocks noChangeAspect="1"/>
          </p:cNvPicPr>
          <p:nvPr/>
        </p:nvPicPr>
        <p:blipFill>
          <a:blip r:embed="rId1"/>
          <a:stretch>
            <a:fillRect/>
          </a:stretch>
        </p:blipFill>
        <p:spPr>
          <a:xfrm>
            <a:off x="3891915" y="2888615"/>
            <a:ext cx="2760345" cy="2853055"/>
          </a:xfrm>
          <a:prstGeom prst="rect">
            <a:avLst/>
          </a:prstGeom>
        </p:spPr>
      </p:pic>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7414260" cy="50774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创建拉伸绘制窗叶片。将视图切换到立面“左”，单击“创建”选项卡下“拉伸”命令，激活“修改|创建拉伸”选项卡，在绘制面板单击直线绘制窗叶片断面轮廓。如图13-40所示，叶片厚4mm，长60mm，呈45度倾斜，第一个叶片起步距窗框上边距离为30mm，叶片居于窗框正中。在“属性”选项板约束栏设置拉伸起点为“-900”，拉伸终点为“0”。单击“模式”面板上“完成编辑模式”对勾按钮生成拉伸。</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79" name="图片 879" descr="2022-10-13 11 10 38"/>
          <p:cNvPicPr>
            <a:picLocks noChangeAspect="1"/>
          </p:cNvPicPr>
          <p:nvPr/>
        </p:nvPicPr>
        <p:blipFill>
          <a:blip r:embed="rId1"/>
          <a:stretch>
            <a:fillRect/>
          </a:stretch>
        </p:blipFill>
        <p:spPr>
          <a:xfrm>
            <a:off x="8720455" y="2078355"/>
            <a:ext cx="3066415" cy="2866390"/>
          </a:xfrm>
          <a:prstGeom prst="rect">
            <a:avLst/>
          </a:prstGeom>
        </p:spPr>
      </p:pic>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在立面视图“左”选中已创建完成的百叶窗叶片，在激活的“修改|拉伸”选项卡“修改”面板上单击“阵列”，如图13-41所示。在选项栏项目数输入“17”，如图13-42所示。再次单击百叶窗叶片并向下移动光标，在键盘上输入50完成阵列。</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80" name="图片 880" descr="2022-10-13 11 12 41(1)"/>
          <p:cNvPicPr>
            <a:picLocks noChangeAspect="1"/>
          </p:cNvPicPr>
          <p:nvPr/>
        </p:nvPicPr>
        <p:blipFill>
          <a:blip r:embed="rId1"/>
          <a:stretch>
            <a:fillRect/>
          </a:stretch>
        </p:blipFill>
        <p:spPr>
          <a:xfrm>
            <a:off x="3056890" y="4408488"/>
            <a:ext cx="5260340" cy="826135"/>
          </a:xfrm>
          <a:prstGeom prst="rect">
            <a:avLst/>
          </a:prstGeom>
        </p:spPr>
      </p:pic>
      <p:pic>
        <p:nvPicPr>
          <p:cNvPr id="881" name="图片 881" descr="2022-10-13 11 15 05"/>
          <p:cNvPicPr>
            <a:picLocks noChangeAspect="1"/>
          </p:cNvPicPr>
          <p:nvPr/>
        </p:nvPicPr>
        <p:blipFill>
          <a:blip r:embed="rId2"/>
          <a:stretch>
            <a:fillRect/>
          </a:stretch>
        </p:blipFill>
        <p:spPr>
          <a:xfrm>
            <a:off x="3044190" y="5675948"/>
            <a:ext cx="5273040" cy="200025"/>
          </a:xfrm>
          <a:prstGeom prst="rect">
            <a:avLst/>
          </a:prstGeom>
        </p:spPr>
      </p:pic>
    </p:spTree>
  </p:cSld>
  <p:clrMapOvr>
    <a:masterClrMapping/>
  </p:clrMapOvr>
  <p:transition spd="slow" advTm="3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（8）框选所有百叶窗叶片，在激活的“修改|模型组”选项卡“成组”面板上单击“解组”，如图13-43所示。将叶片恢复为基本图元。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82" name="图片 882" descr="2022-10-13 11 28 07(1)"/>
          <p:cNvPicPr>
            <a:picLocks noChangeAspect="1"/>
          </p:cNvPicPr>
          <p:nvPr/>
        </p:nvPicPr>
        <p:blipFill>
          <a:blip r:embed="rId1"/>
          <a:stretch>
            <a:fillRect/>
          </a:stretch>
        </p:blipFill>
        <p:spPr>
          <a:xfrm>
            <a:off x="3936048" y="3032443"/>
            <a:ext cx="4319905" cy="793115"/>
          </a:xfrm>
          <a:prstGeom prst="rect">
            <a:avLst/>
          </a:prstGeom>
        </p:spPr>
      </p:pic>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13.3 </a:t>
            </a:r>
            <a:r>
              <a:rPr lang="zh-CN" altLang="en-US" sz="3600" b="1" dirty="0">
                <a:solidFill>
                  <a:srgbClr val="BCFFFF"/>
                </a:solidFill>
                <a:ea typeface="微软雅黑" panose="020B0503020204020204" pitchFamily="34" charset="-122"/>
                <a:sym typeface="+mn-ea"/>
              </a:rPr>
              <a:t>族创建案例</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9）材质外观设置。切换到三维视图，框选整个百叶窗，在“属性”选项板选择“窗（18）”（图13-44），在“属性”选项板“装饰与材质”栏单击“按类别”，设置材质为“百叶窗-铝合金”，在资源浏览器找到“金属—铝”，选择外观为“缎光-强拉丝”。设置完成切换到三维如图13-45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83" name="图片 883" descr="2022-10-13 11 30 51"/>
          <p:cNvPicPr>
            <a:picLocks noChangeAspect="1"/>
          </p:cNvPicPr>
          <p:nvPr/>
        </p:nvPicPr>
        <p:blipFill>
          <a:blip r:embed="rId1"/>
          <a:stretch>
            <a:fillRect/>
          </a:stretch>
        </p:blipFill>
        <p:spPr>
          <a:xfrm>
            <a:off x="3131503" y="3852545"/>
            <a:ext cx="1800225" cy="2316480"/>
          </a:xfrm>
          <a:prstGeom prst="rect">
            <a:avLst/>
          </a:prstGeom>
        </p:spPr>
      </p:pic>
      <p:pic>
        <p:nvPicPr>
          <p:cNvPr id="884" name="图片 884" descr="2022-10-13 11 39 19"/>
          <p:cNvPicPr>
            <a:picLocks noChangeAspect="1"/>
          </p:cNvPicPr>
          <p:nvPr/>
        </p:nvPicPr>
        <p:blipFill>
          <a:blip r:embed="rId2"/>
          <a:srcRect l="5061" t="3223" r="4934" b="3549"/>
          <a:stretch>
            <a:fillRect/>
          </a:stretch>
        </p:blipFill>
        <p:spPr>
          <a:xfrm>
            <a:off x="6136005" y="3933825"/>
            <a:ext cx="2160270" cy="2484120"/>
          </a:xfrm>
          <a:prstGeom prst="rect">
            <a:avLst/>
          </a:prstGeom>
        </p:spPr>
      </p:pic>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4067810" y="2863850"/>
            <a:ext cx="3940175" cy="645160"/>
          </a:xfrm>
          <a:prstGeom prst="rect">
            <a:avLst/>
          </a:prstGeom>
          <a:noFill/>
          <a:ln w="9525">
            <a:noFill/>
          </a:ln>
        </p:spPr>
        <p:txBody>
          <a:bodyPr wrap="square">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 </a:t>
            </a:r>
            <a:r>
              <a:rPr lang="zh-CN" sz="3600" b="1" dirty="0">
                <a:solidFill>
                  <a:srgbClr val="BCFFFF"/>
                </a:solidFill>
                <a:latin typeface="Arial" panose="020B0604020202020204" pitchFamily="34" charset="0"/>
                <a:ea typeface="微软雅黑" panose="020B0503020204020204" pitchFamily="34" charset="-122"/>
              </a:rPr>
              <a:t>本 节 完 </a:t>
            </a:r>
            <a:r>
              <a:rPr lang="en-US" altLang="zh-CN" sz="3600" b="1" dirty="0">
                <a:solidFill>
                  <a:srgbClr val="BCFFFF"/>
                </a:solidFill>
                <a:latin typeface="Arial" panose="020B0604020202020204" pitchFamily="34" charset="0"/>
                <a:ea typeface="微软雅黑" panose="020B0503020204020204" pitchFamily="34" charset="-122"/>
              </a:rPr>
              <a:t>—</a:t>
            </a:r>
            <a:endParaRPr lang="en-US" altLang="zh-CN" sz="3600" b="1" dirty="0">
              <a:solidFill>
                <a:srgbClr val="BCFFFF"/>
              </a:solidFill>
              <a:latin typeface="Arial" panose="020B0604020202020204" pitchFamily="34" charset="0"/>
              <a:ea typeface="微软雅黑" panose="020B0503020204020204" pitchFamily="34" charset="-122"/>
            </a:endParaRPr>
          </a:p>
        </p:txBody>
      </p:sp>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4030980"/>
          </a:xfrm>
          <a:prstGeom prst="rect">
            <a:avLst/>
          </a:prstGeom>
          <a:noFill/>
          <a:ln w="9525">
            <a:noFill/>
          </a:ln>
        </p:spPr>
        <p:txBody>
          <a:bodyPr>
            <a:spAutoFit/>
          </a:bodyPr>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13.1 </a:t>
            </a:r>
            <a:r>
              <a:rPr lang="zh-CN" sz="3200" b="1" dirty="0">
                <a:solidFill>
                  <a:srgbClr val="FFFF00"/>
                </a:solidFill>
                <a:latin typeface="微软雅黑" panose="020B0503020204020204" pitchFamily="34" charset="-122"/>
                <a:ea typeface="微软雅黑" panose="020B0503020204020204" pitchFamily="34" charset="-122"/>
              </a:rPr>
              <a:t>族基本知识</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13.2 </a:t>
            </a:r>
            <a:r>
              <a:rPr lang="zh-CN" altLang="en-US" sz="3200" b="1" dirty="0">
                <a:solidFill>
                  <a:schemeClr val="bg1"/>
                </a:solidFill>
                <a:latin typeface="微软雅黑" panose="020B0503020204020204" pitchFamily="34" charset="-122"/>
                <a:ea typeface="微软雅黑" panose="020B0503020204020204" pitchFamily="34" charset="-122"/>
              </a:rPr>
              <a:t>族创建命令</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13.3 </a:t>
            </a:r>
            <a:r>
              <a:rPr lang="zh-CN" altLang="en-US" sz="3200" b="1" dirty="0">
                <a:solidFill>
                  <a:schemeClr val="bg1"/>
                </a:solidFill>
                <a:latin typeface="微软雅黑" panose="020B0503020204020204" pitchFamily="34" charset="-122"/>
                <a:ea typeface="微软雅黑" panose="020B0503020204020204" pitchFamily="34" charset="-122"/>
              </a:rPr>
              <a:t>族创建案例</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13</a:t>
            </a:r>
            <a:r>
              <a:rPr lang="en-US" altLang="zh-CN" sz="3600" b="1" dirty="0">
                <a:solidFill>
                  <a:srgbClr val="BCFFFF"/>
                </a:solidFill>
                <a:latin typeface="Arial" panose="020B0604020202020204" pitchFamily="34" charset="0"/>
                <a:ea typeface="微软雅黑" panose="020B0503020204020204" pitchFamily="34" charset="-122"/>
              </a:rPr>
              <a:t>-</a:t>
            </a:r>
            <a:r>
              <a:rPr lang="zh-CN"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13.1 </a:t>
            </a:r>
            <a:r>
              <a:rPr lang="zh-CN" altLang="en-US"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13.1  族基本知识</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族（Family）是构成Revit的基本元素，Revit建筑中的所有图元都是基于族的。根据族创建者的设计，每种族类型都可以设置不同的尺寸、形状、材质或其他参数变量，利用族编辑器可以创建现实生活中的建筑构件、图形和注释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族的类型一般可分为系统族、标准族、内建族。</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13.1 </a:t>
            </a:r>
            <a:r>
              <a:rPr lang="zh-CN" altLang="en-US"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7004685"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1.系统族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系统族是Revit中预定义的族，样板文件中提供的族，包含基本建筑构件，例如墙、楼板、天花板、楼梯、屋面等。比如建筑墙包括基本墙、叠层墙、幕墙三种。基本墙又包含一个或多个可以复制和修改的系统族类型，如图13-1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0" name="图片 840" descr="2022-10-08 19 14 28"/>
          <p:cNvPicPr>
            <a:picLocks noChangeAspect="1"/>
          </p:cNvPicPr>
          <p:nvPr/>
        </p:nvPicPr>
        <p:blipFill>
          <a:blip r:embed="rId1"/>
          <a:stretch>
            <a:fillRect/>
          </a:stretch>
        </p:blipFill>
        <p:spPr>
          <a:xfrm>
            <a:off x="8556625" y="1450340"/>
            <a:ext cx="3239770" cy="3840480"/>
          </a:xfrm>
          <a:prstGeom prst="rect">
            <a:avLst/>
          </a:prstGeom>
        </p:spPr>
      </p:pic>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13.1 </a:t>
            </a:r>
            <a:r>
              <a:rPr lang="zh-CN" altLang="en-US"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507746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2.标准族构件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默认情况下，在项目样板中载入标准构件族，但更多标准构件族存储在构件库中。使用族编辑器创建和修改构件，可以复制和修改现有构件族，也可以根据各种族样板创建新的构件族。族样板可以是基于主体的样板，也可以是独立的样板。基于主体的族包含需要主体的构件。例如，以墙族为主体的窗族门族等。独立族包括柱、家具、配景等。族样板有助于创建和编辑构件族。标准构件族可以位于项目环境外，且具有“.rfa”扩展名。它们可以被载入到项目，也可以从一个项目传递到另一个项目，而且必要时还可以从项目文件保存到库中。比如前述章节中讲到的墙饰条就是一个创建在项目外的轮廓族。</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13.1 </a:t>
            </a:r>
            <a:r>
              <a:rPr lang="zh-CN" altLang="en-US"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96938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3.内建族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Revit中所创建项目包含不重复使用的特殊几何图元，或者必须与其它项目几何图形保持一种或者是多种关系的几何图形时，用户可以创建内建族，例如：斜面墙、锥形墙、独特几何图形、不需要重用的自定义构件族等属于内建族。内建族可以是特定项目中的模型构件，也可以是注释构件。由于只能在当前项目中创建内建族，因此他们仅可用于该项目特定的对象。创建内建族时，可以选择类别，且使用的类别将决定构件在项目中的外观和显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4030980"/>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13.1 </a:t>
            </a:r>
            <a:r>
              <a:rPr lang="zh-CN" sz="3200" b="1" dirty="0">
                <a:solidFill>
                  <a:schemeClr val="bg1"/>
                </a:solidFill>
                <a:latin typeface="微软雅黑" panose="020B0503020204020204" pitchFamily="34" charset="-122"/>
                <a:ea typeface="微软雅黑" panose="020B0503020204020204" pitchFamily="34" charset="-122"/>
              </a:rPr>
              <a:t>族基本知识</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13.2 </a:t>
            </a:r>
            <a:r>
              <a:rPr lang="zh-CN" altLang="en-US" sz="3200" b="1" dirty="0">
                <a:solidFill>
                  <a:srgbClr val="FFFF00"/>
                </a:solidFill>
                <a:latin typeface="微软雅黑" panose="020B0503020204020204" pitchFamily="34" charset="-122"/>
                <a:ea typeface="微软雅黑" panose="020B0503020204020204" pitchFamily="34" charset="-122"/>
              </a:rPr>
              <a:t>族创建命令</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13.3 </a:t>
            </a:r>
            <a:r>
              <a:rPr lang="zh-CN" altLang="en-US" sz="3200" b="1" dirty="0">
                <a:solidFill>
                  <a:schemeClr val="bg1"/>
                </a:solidFill>
                <a:latin typeface="微软雅黑" panose="020B0503020204020204" pitchFamily="34" charset="-122"/>
                <a:ea typeface="微软雅黑" panose="020B0503020204020204" pitchFamily="34" charset="-122"/>
              </a:rPr>
              <a:t>族创建案例</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13</a:t>
            </a:r>
            <a:r>
              <a:rPr lang="en-US" altLang="zh-CN" sz="3600" b="1" dirty="0">
                <a:solidFill>
                  <a:srgbClr val="BCFFFF"/>
                </a:solidFill>
                <a:latin typeface="Arial" panose="020B0604020202020204" pitchFamily="34" charset="0"/>
                <a:ea typeface="微软雅黑" panose="020B0503020204020204" pitchFamily="34" charset="-122"/>
              </a:rPr>
              <a:t>-</a:t>
            </a:r>
            <a:r>
              <a:rPr lang="zh-CN" sz="3600" b="1" dirty="0">
                <a:solidFill>
                  <a:srgbClr val="BCFFFF"/>
                </a:solidFill>
                <a:latin typeface="Arial" panose="020B0604020202020204" pitchFamily="34" charset="0"/>
                <a:ea typeface="微软雅黑" panose="020B0503020204020204" pitchFamily="34" charset="-122"/>
              </a:rPr>
              <a:t>族</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3"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13.2 </a:t>
            </a:r>
            <a:r>
              <a:rPr lang="zh-CN" altLang="en-US" sz="3600" b="1" dirty="0">
                <a:solidFill>
                  <a:srgbClr val="BCFFFF"/>
                </a:solidFill>
                <a:latin typeface="Arial" panose="020B0604020202020204" pitchFamily="34" charset="0"/>
                <a:ea typeface="微软雅黑" panose="020B0503020204020204" pitchFamily="34" charset="-122"/>
              </a:rPr>
              <a:t>族的创建命令</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13.2  族的创建命令</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下面介绍常见族的创建方法。</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单击应用程序下的“文件”按钮，选择“新建”中的“族”，弹出“新族—选择样板文件”对话框，如图13-2所示。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41" name="图片 841" descr="2022-10-08 19 41 33"/>
          <p:cNvPicPr>
            <a:picLocks noChangeAspect="1"/>
          </p:cNvPicPr>
          <p:nvPr/>
        </p:nvPicPr>
        <p:blipFill>
          <a:blip r:embed="rId1"/>
          <a:stretch>
            <a:fillRect/>
          </a:stretch>
        </p:blipFill>
        <p:spPr>
          <a:xfrm>
            <a:off x="3132455" y="3966845"/>
            <a:ext cx="4933315" cy="2811145"/>
          </a:xfrm>
          <a:prstGeom prst="rect">
            <a:avLst/>
          </a:prstGeom>
        </p:spPr>
      </p:pic>
    </p:spTree>
  </p:cSld>
  <p:clrMapOvr>
    <a:masterClrMapping/>
  </p:clrMapOvr>
  <p:transition spd="slow" advTm="3000">
    <p:random/>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PP_MARK_KEY" val="aa8c35d3-3ad6-47a2-adbb-ab96746270ba"/>
  <p:tag name="COMMONDATA" val="eyJoZGlkIjoiMGRjOGY4MWM4NWRmY2IwMDZiMjI3ODQ1ZmJlZjIzODEifQ=="/>
</p:tagLst>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3316</Words>
  <Application>WPS 演示</Application>
  <PresentationFormat/>
  <Paragraphs>143</Paragraphs>
  <Slides>29</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29</vt:i4>
      </vt:variant>
    </vt:vector>
  </HeadingPairs>
  <TitlesOfParts>
    <vt:vector size="44" baseType="lpstr">
      <vt:lpstr>Arial</vt:lpstr>
      <vt:lpstr>宋体</vt:lpstr>
      <vt:lpstr>Wingdings</vt:lpstr>
      <vt:lpstr>思源宋体 CN</vt:lpstr>
      <vt:lpstr>微软雅黑</vt:lpstr>
      <vt:lpstr>方正正大黑_GBK</vt:lpstr>
      <vt:lpstr>Arial Unicode MS</vt:lpstr>
      <vt:lpstr>等线 Light</vt:lpstr>
      <vt:lpstr>Calibri Light</vt:lpstr>
      <vt:lpstr>等线</vt:lpstr>
      <vt:lpstr>Calibri</vt:lpstr>
      <vt:lpstr>思源黑体 CN Normal</vt:lpstr>
      <vt:lpstr>黑体</vt:lpstr>
      <vt:lpstr>默认设计模板</vt:lpstr>
      <vt:lpstr>摄图网​​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cyx</dc:creator>
  <cp:lastModifiedBy>Administrator</cp:lastModifiedBy>
  <cp:revision>63</cp:revision>
  <dcterms:created xsi:type="dcterms:W3CDTF">2022-11-25T07:10:00Z</dcterms:created>
  <dcterms:modified xsi:type="dcterms:W3CDTF">2023-10-15T09:15:11Z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37B7551209124F7BB2078CC4CA933A8F</vt:lpwstr>
  </property>
</Properties>
</file>